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EF1994C-913A-4792-B0DA-1BBCEEEC6AB7}" type="datetimeFigureOut">
              <a:rPr lang="en-US" smtClean="0"/>
              <a:t>7/20/2024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01B0A9F-7FF8-40C5-8B16-8E884C1618B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F1994C-913A-4792-B0DA-1BBCEEEC6AB7}" type="datetimeFigureOut">
              <a:rPr lang="en-US" smtClean="0"/>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B0A9F-7FF8-40C5-8B16-8E884C1618B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F1994C-913A-4792-B0DA-1BBCEEEC6AB7}" type="datetimeFigureOut">
              <a:rPr lang="en-US" smtClean="0"/>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B0A9F-7FF8-40C5-8B16-8E884C1618B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EF1994C-913A-4792-B0DA-1BBCEEEC6AB7}" type="datetimeFigureOut">
              <a:rPr lang="en-US" smtClean="0"/>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B0A9F-7FF8-40C5-8B16-8E884C1618B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EF1994C-913A-4792-B0DA-1BBCEEEC6AB7}" type="datetimeFigureOut">
              <a:rPr lang="en-US" smtClean="0"/>
              <a:t>7/20/2024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01B0A9F-7FF8-40C5-8B16-8E884C1618B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EF1994C-913A-4792-B0DA-1BBCEEEC6AB7}" type="datetimeFigureOut">
              <a:rPr lang="en-US" smtClean="0"/>
              <a:t>7/20/2024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B0A9F-7FF8-40C5-8B16-8E884C1618B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EF1994C-913A-4792-B0DA-1BBCEEEC6AB7}" type="datetimeFigureOut">
              <a:rPr lang="en-US" smtClean="0"/>
              <a:t>7/20/2024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1B0A9F-7FF8-40C5-8B16-8E884C1618B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F1994C-913A-4792-B0DA-1BBCEEEC6AB7}" type="datetimeFigureOut">
              <a:rPr lang="en-US" smtClean="0"/>
              <a:t>7/20/2024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1B0A9F-7FF8-40C5-8B16-8E884C1618B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F1994C-913A-4792-B0DA-1BBCEEEC6AB7}" type="datetimeFigureOut">
              <a:rPr lang="en-US" smtClean="0"/>
              <a:t>7/20/2024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1B0A9F-7FF8-40C5-8B16-8E884C1618B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F1994C-913A-4792-B0DA-1BBCEEEC6AB7}" type="datetimeFigureOut">
              <a:rPr lang="en-US" smtClean="0"/>
              <a:t>7/20/2024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B0A9F-7FF8-40C5-8B16-8E884C1618B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F1994C-913A-4792-B0DA-1BBCEEEC6AB7}" type="datetimeFigureOut">
              <a:rPr lang="en-US" smtClean="0"/>
              <a:t>7/20/2024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01B0A9F-7FF8-40C5-8B16-8E884C1618B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EF1994C-913A-4792-B0DA-1BBCEEEC6AB7}" type="datetimeFigureOut">
              <a:rPr lang="en-US" smtClean="0"/>
              <a:t>7/20/2024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01B0A9F-7FF8-40C5-8B16-8E884C1618B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a:t>Income </a:t>
            </a:r>
            <a:r>
              <a:rPr lang="en-US" b="1" dirty="0" smtClean="0"/>
              <a:t>Method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Precautions of Income </a:t>
            </a:r>
            <a:r>
              <a:rPr lang="en-US" b="1" dirty="0" smtClean="0"/>
              <a:t>Method</a:t>
            </a:r>
            <a:endParaRPr lang="en-US" dirty="0"/>
          </a:p>
        </p:txBody>
      </p:sp>
      <p:sp>
        <p:nvSpPr>
          <p:cNvPr id="3" name="Content Placeholder 2"/>
          <p:cNvSpPr>
            <a:spLocks noGrp="1"/>
          </p:cNvSpPr>
          <p:nvPr>
            <p:ph sz="quarter" idx="1"/>
          </p:nvPr>
        </p:nvSpPr>
        <p:spPr/>
        <p:txBody>
          <a:bodyPr>
            <a:normAutofit fontScale="92500" lnSpcReduction="20000"/>
          </a:bodyPr>
          <a:lstStyle/>
          <a:p>
            <a:pPr algn="just" fontAlgn="base">
              <a:buNone/>
            </a:pPr>
            <a:r>
              <a:rPr lang="en-US" b="1" dirty="0"/>
              <a:t>1. Transfer Income will not be included: </a:t>
            </a:r>
            <a:r>
              <a:rPr lang="en-US" dirty="0"/>
              <a:t>Transfer incomes such as donations, charity, scholarships, old age pensions, etc., are not counted in the National Income, as these activities are not connected to any production activity and no value addition takes place.</a:t>
            </a:r>
          </a:p>
          <a:p>
            <a:pPr algn="just" fontAlgn="base">
              <a:buNone/>
            </a:pPr>
            <a:r>
              <a:rPr lang="en-US" b="1" dirty="0"/>
              <a:t>2. Income from Sale of Second Hand Goods will not be included: </a:t>
            </a:r>
            <a:r>
              <a:rPr lang="en-US" dirty="0"/>
              <a:t>Income received from the sale of second hand goods also known as </a:t>
            </a:r>
            <a:r>
              <a:rPr lang="en-US" b="1" dirty="0"/>
              <a:t>capital gains</a:t>
            </a:r>
            <a:r>
              <a:rPr lang="en-US" dirty="0"/>
              <a:t> is not calculated in National Income, as their original sale has already been included at the time of purchase. If these goods are calculated again, then it will lead to the problem of </a:t>
            </a:r>
            <a:r>
              <a:rPr lang="en-US" b="1" dirty="0"/>
              <a:t>double counting</a:t>
            </a:r>
            <a:r>
              <a:rPr lang="en-US" dirty="0"/>
              <a:t>. However, any kind of commission or brokerage received by agents on the sale of these goods will be included, as it is an income received for rendering productive services.</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fontAlgn="base">
              <a:buNone/>
            </a:pPr>
            <a:r>
              <a:rPr lang="en-US" b="1" dirty="0"/>
              <a:t>3. Income from Sale of Securities will not be included: </a:t>
            </a:r>
            <a:r>
              <a:rPr lang="en-US" dirty="0"/>
              <a:t>Income from the sale of bonds, shares, and debentures will not be calculated, as these transactions do not contribute to the current flow of goods &amp; services. These financial assets are just paper claims and include the transfer of title only. However, any kind of commission or brokerage on such assets is included in National Income, as it is a productive service.</a:t>
            </a:r>
          </a:p>
          <a:p>
            <a:pPr algn="just" fontAlgn="base">
              <a:buNone/>
            </a:pPr>
            <a:r>
              <a:rPr lang="en-US" b="1" dirty="0"/>
              <a:t>4. Windfall Gains will not be included: </a:t>
            </a:r>
            <a:r>
              <a:rPr lang="en-US" dirty="0"/>
              <a:t>Income that arises from windfall gains like horse racing, lotteries, etc., are not calculated in the determination of National Income, as they are not connected with any kind of production activity.</a:t>
            </a:r>
          </a:p>
          <a:p>
            <a:pPr algn="just">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fontAlgn="base">
              <a:buNone/>
            </a:pPr>
            <a:r>
              <a:rPr lang="en-US" b="1" dirty="0"/>
              <a:t>5. Imputed Value of Services by Owners of Production Units will be included: </a:t>
            </a:r>
            <a:r>
              <a:rPr lang="en-US" dirty="0"/>
              <a:t>The imputed value of self-occupied houses, production for self-consumption, interest on own capital, etc., are included under National Income, as these are productive activities and add to the current flow of goods &amp; services of the economy.</a:t>
            </a:r>
          </a:p>
          <a:p>
            <a:pPr algn="just" fontAlgn="base">
              <a:buNone/>
            </a:pPr>
            <a:r>
              <a:rPr lang="en-US" b="1" dirty="0"/>
              <a:t>6. Payment out of Past Savings will not be included: </a:t>
            </a:r>
            <a:r>
              <a:rPr lang="en-US" dirty="0"/>
              <a:t>Payment out of past savings such as interest tax, gift tax, death duties, etc., is not calculated in National Income, as they are paid out of past savings or wealth and do not contribute to the current flow of goods &amp; services of the economy.</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fontAlgn="base">
              <a:buNone/>
            </a:pPr>
            <a:r>
              <a:rPr lang="en-US" b="1" dirty="0"/>
              <a:t>The income method</a:t>
            </a:r>
            <a:r>
              <a:rPr lang="en-US" dirty="0"/>
              <a:t> calculates the National Income based on factor incomes. The incomes received by every resident of a country for the productive services provided by them during a year are added together to determine the National Income of an economy. In other words, under the Income Method of calculating National Income, all incomes of a country accruing to the factors of production through rent, wages, profits, interest, etc., are added up together for the determination of National Income. This method is also widely known as the </a:t>
            </a:r>
            <a:r>
              <a:rPr lang="en-US" b="1" dirty="0"/>
              <a:t>Factor Payment</a:t>
            </a:r>
            <a:r>
              <a:rPr lang="en-US" dirty="0"/>
              <a:t> </a:t>
            </a:r>
            <a:r>
              <a:rPr lang="en-US" b="1" dirty="0"/>
              <a:t>Method</a:t>
            </a:r>
            <a:r>
              <a:rPr lang="en-US" dirty="0"/>
              <a:t> or </a:t>
            </a:r>
            <a:r>
              <a:rPr lang="en-US" b="1" dirty="0"/>
              <a:t>Distributive Share</a:t>
            </a:r>
            <a:r>
              <a:rPr lang="en-US" dirty="0"/>
              <a:t> </a:t>
            </a:r>
            <a:r>
              <a:rPr lang="en-US" b="1" dirty="0"/>
              <a:t>Method</a:t>
            </a:r>
            <a:r>
              <a:rPr lang="en-US" dirty="0"/>
              <a:t>.</a:t>
            </a:r>
          </a:p>
          <a:p>
            <a:pPr algn="just" fontAlgn="base">
              <a:buNone/>
            </a:pPr>
            <a:r>
              <a:rPr lang="en-US" dirty="0"/>
              <a:t>The total of all the income earned by factors of production within a domestic territory of a nation is known as Domestic Income(NDP</a:t>
            </a:r>
            <a:r>
              <a:rPr lang="en-US" baseline="-25000" dirty="0"/>
              <a:t>FC</a:t>
            </a:r>
            <a:r>
              <a:rPr lang="en-US" dirty="0"/>
              <a:t>).</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Components of Factor </a:t>
            </a:r>
            <a:r>
              <a:rPr lang="en-US" b="1" dirty="0" smtClean="0"/>
              <a:t>Income</a:t>
            </a:r>
            <a:endParaRPr lang="en-US" dirty="0"/>
          </a:p>
        </p:txBody>
      </p:sp>
      <p:sp>
        <p:nvSpPr>
          <p:cNvPr id="3" name="Content Placeholder 2"/>
          <p:cNvSpPr>
            <a:spLocks noGrp="1"/>
          </p:cNvSpPr>
          <p:nvPr>
            <p:ph sz="quarter" idx="1"/>
          </p:nvPr>
        </p:nvSpPr>
        <p:spPr/>
        <p:txBody>
          <a:bodyPr>
            <a:normAutofit fontScale="85000" lnSpcReduction="20000"/>
          </a:bodyPr>
          <a:lstStyle/>
          <a:p>
            <a:pPr algn="just" fontAlgn="base">
              <a:buNone/>
            </a:pPr>
            <a:r>
              <a:rPr lang="en-US" b="1" dirty="0"/>
              <a:t>1. Compensation of Employees (COE)</a:t>
            </a:r>
          </a:p>
          <a:p>
            <a:pPr algn="just" fontAlgn="base">
              <a:buNone/>
            </a:pPr>
            <a:r>
              <a:rPr lang="en-US" b="1" dirty="0"/>
              <a:t>COE</a:t>
            </a:r>
            <a:r>
              <a:rPr lang="en-US" dirty="0"/>
              <a:t> refers to the amount paid to employees directly or indirectly by the employer in exchange for their services. It includes all kinds of payments and benefits received by the employee, directly or indirectly. </a:t>
            </a:r>
          </a:p>
          <a:p>
            <a:pPr algn="just" fontAlgn="base">
              <a:buNone/>
            </a:pPr>
            <a:r>
              <a:rPr lang="en-US" b="1" dirty="0"/>
              <a:t>COE </a:t>
            </a:r>
            <a:r>
              <a:rPr lang="en-US" dirty="0"/>
              <a:t>consists of three elements:</a:t>
            </a:r>
          </a:p>
          <a:p>
            <a:pPr algn="just" fontAlgn="base"/>
            <a:r>
              <a:rPr lang="en-US" b="1" dirty="0"/>
              <a:t>Wages and Salaries in Cash</a:t>
            </a:r>
            <a:r>
              <a:rPr lang="en-US" dirty="0"/>
              <a:t>: It consists of all </a:t>
            </a:r>
            <a:r>
              <a:rPr lang="en-US" b="1" dirty="0"/>
              <a:t>monetary </a:t>
            </a:r>
            <a:r>
              <a:rPr lang="en-US" dirty="0"/>
              <a:t>benefits like salaries, wages, bonuses, commissions, dearness allowance, etc.</a:t>
            </a:r>
          </a:p>
          <a:p>
            <a:pPr algn="just" fontAlgn="base"/>
            <a:r>
              <a:rPr lang="en-US" b="1" dirty="0"/>
              <a:t>Wages and Salaries in Kind:</a:t>
            </a:r>
            <a:r>
              <a:rPr lang="en-US" dirty="0"/>
              <a:t> It includes all </a:t>
            </a:r>
            <a:r>
              <a:rPr lang="en-US" b="1" dirty="0"/>
              <a:t>non-monetary</a:t>
            </a:r>
            <a:r>
              <a:rPr lang="en-US" dirty="0"/>
              <a:t> benefits like health &amp; education facilities, rent-free accommodation, free car, etc. An imputed value of such benefits should be calculated in National Income.</a:t>
            </a:r>
          </a:p>
          <a:p>
            <a:pPr algn="just" fontAlgn="base"/>
            <a:r>
              <a:rPr lang="en-US" b="1" dirty="0"/>
              <a:t>Employer’s Contribution to Social Security Schemes:</a:t>
            </a:r>
            <a:r>
              <a:rPr lang="en-US" dirty="0"/>
              <a:t> It consists of the employer’s contribution to the </a:t>
            </a:r>
            <a:r>
              <a:rPr lang="en-US" b="1" dirty="0"/>
              <a:t>employee’s security</a:t>
            </a:r>
            <a:r>
              <a:rPr lang="en-US" dirty="0"/>
              <a:t>. For example contribution in gratuity, provident fund, labor welfare fund, etc. The main aim of these contributions is to ensure employee security.</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fontAlgn="base">
              <a:buNone/>
            </a:pPr>
            <a:r>
              <a:rPr lang="en-US" b="1" dirty="0"/>
              <a:t>2. Rent and Royalty</a:t>
            </a:r>
          </a:p>
          <a:p>
            <a:pPr algn="just" fontAlgn="base">
              <a:buNone/>
            </a:pPr>
            <a:r>
              <a:rPr lang="en-US" b="1" dirty="0"/>
              <a:t>Rent</a:t>
            </a:r>
            <a:r>
              <a:rPr lang="en-US" dirty="0"/>
              <a:t> is that part of the factor income that arises from ownership of a land and building. Rental income includes both </a:t>
            </a:r>
            <a:r>
              <a:rPr lang="en-US" b="1" dirty="0"/>
              <a:t>actual rent </a:t>
            </a:r>
            <a:r>
              <a:rPr lang="en-US" dirty="0"/>
              <a:t>obtained from let-out land and</a:t>
            </a:r>
            <a:r>
              <a:rPr lang="en-US" b="1" dirty="0"/>
              <a:t> imputed rent </a:t>
            </a:r>
            <a:r>
              <a:rPr lang="en-US" dirty="0"/>
              <a:t>obtained from self-occupied land. The Imputed rent of a self-occupied house is calculated at the market value of that house.</a:t>
            </a:r>
          </a:p>
          <a:p>
            <a:pPr algn="just" fontAlgn="base">
              <a:buNone/>
            </a:pPr>
            <a:r>
              <a:rPr lang="en-US" b="1" dirty="0"/>
              <a:t>Royalty</a:t>
            </a:r>
            <a:r>
              <a:rPr lang="en-US" dirty="0"/>
              <a:t> refers to the income earned from granting leasing rights for self-owned assets. </a:t>
            </a:r>
            <a:r>
              <a:rPr lang="en-US" b="1" dirty="0"/>
              <a:t>For example,</a:t>
            </a:r>
            <a:r>
              <a:rPr lang="en-US" dirty="0"/>
              <a:t> the mineral deposits (coal, natural gas, iron ore, etc.) owners can earn more through royalty, by giving mining rights to the contractors.</a:t>
            </a:r>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fontAlgn="base">
              <a:buNone/>
            </a:pPr>
            <a:r>
              <a:rPr lang="en-US" b="1" dirty="0"/>
              <a:t>3. Interest</a:t>
            </a:r>
          </a:p>
          <a:p>
            <a:pPr algn="just" fontAlgn="base">
              <a:buNone/>
            </a:pPr>
            <a:r>
              <a:rPr lang="en-US" b="1" dirty="0"/>
              <a:t>Interest</a:t>
            </a:r>
            <a:r>
              <a:rPr lang="en-US" dirty="0"/>
              <a:t> refers to the income earned from lending funds to production units. It includes both actual &amp; imputed interest provided by entrepreneurs. </a:t>
            </a:r>
            <a:r>
              <a:rPr lang="en-US" b="1" dirty="0"/>
              <a:t>Interest income</a:t>
            </a:r>
            <a:r>
              <a:rPr lang="en-US" dirty="0"/>
              <a:t> consists of the interest on loans taken for productive services. It doesn’t include interest paid by one firm to another, interest paid for loans by a consumer taken for consumption, and interest paid by the government on public debt.</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lgn="just" fontAlgn="base">
              <a:buNone/>
            </a:pPr>
            <a:r>
              <a:rPr lang="en-US" b="1" dirty="0" smtClean="0"/>
              <a:t>4. Profit</a:t>
            </a:r>
          </a:p>
          <a:p>
            <a:pPr algn="just" fontAlgn="base">
              <a:buNone/>
            </a:pPr>
            <a:r>
              <a:rPr lang="en-US" b="1" dirty="0" smtClean="0"/>
              <a:t>Profit</a:t>
            </a:r>
            <a:r>
              <a:rPr lang="en-US" dirty="0" smtClean="0"/>
              <a:t> is the income or reward of the entrepreneur for his contribution to manufacturing of goods &amp; services. In other words, it is the residual income that an entrepreneur earns after paying off all other factors of production.</a:t>
            </a:r>
          </a:p>
          <a:p>
            <a:pPr algn="just" fontAlgn="base">
              <a:buNone/>
            </a:pPr>
            <a:r>
              <a:rPr lang="en-US" dirty="0"/>
              <a:t>The profit earned is used for three purposes:</a:t>
            </a:r>
          </a:p>
          <a:p>
            <a:pPr algn="just" fontAlgn="base"/>
            <a:r>
              <a:rPr lang="en-US" b="1" dirty="0"/>
              <a:t>Corporate Tax:</a:t>
            </a:r>
            <a:r>
              <a:rPr lang="en-US" dirty="0"/>
              <a:t> It is the tax paid by a firm to the government for the profits earned by them in a particular period. It is also known as </a:t>
            </a:r>
            <a:r>
              <a:rPr lang="en-US" b="1" dirty="0"/>
              <a:t>business tax </a:t>
            </a:r>
            <a:r>
              <a:rPr lang="en-US" dirty="0"/>
              <a:t>or</a:t>
            </a:r>
            <a:r>
              <a:rPr lang="en-US" b="1" dirty="0"/>
              <a:t> profit tax.</a:t>
            </a:r>
            <a:endParaRPr lang="en-US" dirty="0"/>
          </a:p>
          <a:p>
            <a:pPr algn="just" fontAlgn="base"/>
            <a:r>
              <a:rPr lang="en-US" b="1" dirty="0"/>
              <a:t>Dividend: </a:t>
            </a:r>
            <a:r>
              <a:rPr lang="en-US" dirty="0"/>
              <a:t>Dividend is the part of profit given to shareholders in their shareholding ratio. It is also known as </a:t>
            </a:r>
            <a:r>
              <a:rPr lang="en-US" b="1" dirty="0"/>
              <a:t>distributed profits</a:t>
            </a:r>
            <a:r>
              <a:rPr lang="en-US" dirty="0"/>
              <a:t>.</a:t>
            </a:r>
          </a:p>
          <a:p>
            <a:pPr algn="just" fontAlgn="base"/>
            <a:r>
              <a:rPr lang="en-US" b="1" dirty="0"/>
              <a:t>Retained Earnings:</a:t>
            </a:r>
            <a:r>
              <a:rPr lang="en-US" dirty="0"/>
              <a:t> It is that part of the profit that is kept aside as a reserve to handle the uncertain situations that may arise in a business. It is also known as </a:t>
            </a:r>
            <a:r>
              <a:rPr lang="en-US" b="1" dirty="0"/>
              <a:t>reserves and surplus</a:t>
            </a:r>
            <a:r>
              <a:rPr lang="en-US" dirty="0"/>
              <a:t> or </a:t>
            </a:r>
            <a:r>
              <a:rPr lang="en-US" b="1" dirty="0"/>
              <a:t>undistributed profits </a:t>
            </a:r>
            <a:r>
              <a:rPr lang="en-US" dirty="0"/>
              <a:t>or </a:t>
            </a:r>
            <a:r>
              <a:rPr lang="en-US" b="1" dirty="0"/>
              <a:t>savings of private sector. </a:t>
            </a:r>
            <a:r>
              <a:rPr lang="en-US" dirty="0"/>
              <a:t> </a:t>
            </a:r>
          </a:p>
          <a:p>
            <a:pPr algn="ctr" fontAlgn="base">
              <a:buNone/>
            </a:pPr>
            <a:r>
              <a:rPr lang="en-US" b="1" dirty="0"/>
              <a:t>Profit = Corporate Tax + Dividend + Retained Earnings</a:t>
            </a:r>
            <a:endParaRPr lang="en-US" dirty="0"/>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pPr algn="just" fontAlgn="base"/>
            <a:r>
              <a:rPr lang="en-US" i="1" dirty="0"/>
              <a:t>Operating surplus is another term used in factor payments. It is the sum total of income from property, i.e., rent, royalty, and interest, and income from entrepreneurship, i.e., profit.</a:t>
            </a:r>
          </a:p>
          <a:p>
            <a:pPr algn="ctr" fontAlgn="base">
              <a:buNone/>
            </a:pPr>
            <a:r>
              <a:rPr lang="en-US" b="1" i="1" dirty="0"/>
              <a:t>Operating Surplus = Rent + Royalty + Interest + Profit</a:t>
            </a:r>
            <a:endParaRPr lang="en-US" i="1" dirty="0"/>
          </a:p>
          <a:p>
            <a:pPr algn="ctr" fontAlgn="base">
              <a:buNone/>
            </a:pPr>
            <a:r>
              <a:rPr lang="en-US" b="1" i="1" dirty="0"/>
              <a:t>or</a:t>
            </a:r>
            <a:endParaRPr lang="en-US" i="1" dirty="0"/>
          </a:p>
          <a:p>
            <a:pPr algn="ctr" fontAlgn="base">
              <a:buNone/>
            </a:pPr>
            <a:r>
              <a:rPr lang="en-US" b="1" i="1" dirty="0"/>
              <a:t>= Value of Output – Intermediate Consumption – Compensation of Employees – Mixed Income – Consumption of Fixed Capital – Net Indirect Taxes</a:t>
            </a:r>
            <a:endParaRPr lang="en-US" i="1" dirty="0"/>
          </a:p>
          <a:p>
            <a:pPr algn="just" fontAlgn="base">
              <a:buNone/>
            </a:pPr>
            <a:r>
              <a:rPr lang="en-US" i="1" dirty="0"/>
              <a:t>Operating surplus arises in both government &amp; private enterprises. However, it does not arise in general government sector, as they operate for the benefit of general public. Therefore, factor income is nil in general government sector.</a:t>
            </a:r>
          </a:p>
          <a:p>
            <a:pPr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fontAlgn="base">
              <a:buNone/>
            </a:pPr>
            <a:r>
              <a:rPr lang="en-US" b="1" dirty="0"/>
              <a:t>5. Mixed Income </a:t>
            </a:r>
          </a:p>
          <a:p>
            <a:pPr algn="just" fontAlgn="base">
              <a:buNone/>
            </a:pPr>
            <a:r>
              <a:rPr lang="en-US" dirty="0"/>
              <a:t>It is the income generated by unincorporated enterprises, such as small shopkeepers, retail traders, etc., and own-account workers like farmers, barbers, etc. The term mixed income is used for any kind of income which has more than one kind of factor income. It arises from self-employed workers’ productive services. The income of these workers includes profit, rent, wages, and interests and can not be separated from each other. </a:t>
            </a:r>
            <a:r>
              <a:rPr lang="en-US" b="1" dirty="0"/>
              <a:t>For example,</a:t>
            </a:r>
            <a:r>
              <a:rPr lang="en-US" dirty="0"/>
              <a:t> a tutor giving tuitions at his residence.</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dp.jpg"/>
          <p:cNvPicPr>
            <a:picLocks noGrp="1" noChangeAspect="1"/>
          </p:cNvPicPr>
          <p:nvPr>
            <p:ph sz="quarter" idx="1"/>
          </p:nvPr>
        </p:nvPicPr>
        <p:blipFill>
          <a:blip r:embed="rId2"/>
          <a:stretch>
            <a:fillRect/>
          </a:stretch>
        </p:blipFill>
        <p:spPr>
          <a:xfrm>
            <a:off x="685800" y="1676400"/>
            <a:ext cx="7383462" cy="3691731"/>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TotalTime>
  <Words>190</Words>
  <Application>Microsoft Office PowerPoint</Application>
  <PresentationFormat>On-screen Show (4:3)</PresentationFormat>
  <Paragraphs>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Income Method</vt:lpstr>
      <vt:lpstr>Slide 2</vt:lpstr>
      <vt:lpstr>Components of Factor Income</vt:lpstr>
      <vt:lpstr>Slide 4</vt:lpstr>
      <vt:lpstr>Slide 5</vt:lpstr>
      <vt:lpstr>Slide 6</vt:lpstr>
      <vt:lpstr>Slide 7</vt:lpstr>
      <vt:lpstr>Slide 8</vt:lpstr>
      <vt:lpstr>Slide 9</vt:lpstr>
      <vt:lpstr>Precautions of Income Method</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Method</dc:title>
  <dc:creator>Hp</dc:creator>
  <cp:lastModifiedBy>Hp</cp:lastModifiedBy>
  <cp:revision>2</cp:revision>
  <dcterms:created xsi:type="dcterms:W3CDTF">2024-07-20T05:20:26Z</dcterms:created>
  <dcterms:modified xsi:type="dcterms:W3CDTF">2024-07-20T05:31:29Z</dcterms:modified>
</cp:coreProperties>
</file>